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72" r:id="rId2"/>
    <p:sldId id="375" r:id="rId3"/>
    <p:sldId id="386" r:id="rId4"/>
    <p:sldId id="390" r:id="rId5"/>
    <p:sldId id="379" r:id="rId6"/>
    <p:sldId id="388" r:id="rId7"/>
    <p:sldId id="355" r:id="rId8"/>
    <p:sldId id="374" r:id="rId9"/>
    <p:sldId id="384" r:id="rId10"/>
    <p:sldId id="364" r:id="rId11"/>
    <p:sldId id="353" r:id="rId12"/>
    <p:sldId id="371" r:id="rId13"/>
    <p:sldId id="385" r:id="rId14"/>
    <p:sldId id="343" r:id="rId15"/>
    <p:sldId id="387" r:id="rId16"/>
    <p:sldId id="370" r:id="rId17"/>
  </p:sldIdLst>
  <p:sldSz cx="9144000" cy="6858000" type="letter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2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633E25-65C1-420D-BF43-31745CA6C3B2}">
          <p14:sldIdLst>
            <p14:sldId id="272"/>
            <p14:sldId id="375"/>
            <p14:sldId id="386"/>
            <p14:sldId id="390"/>
            <p14:sldId id="379"/>
            <p14:sldId id="388"/>
            <p14:sldId id="355"/>
            <p14:sldId id="374"/>
            <p14:sldId id="384"/>
            <p14:sldId id="364"/>
            <p14:sldId id="353"/>
            <p14:sldId id="371"/>
            <p14:sldId id="385"/>
          </p14:sldIdLst>
        </p14:section>
        <p14:section name="Untitled Section" id="{C888ECCD-4FC8-42C0-A368-FFE7F2CEAC2C}">
          <p14:sldIdLst>
            <p14:sldId id="343"/>
            <p14:sldId id="387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CCFFCC"/>
    <a:srgbClr val="99FFCC"/>
    <a:srgbClr val="CCFFFF"/>
    <a:srgbClr val="FFFFFF"/>
    <a:srgbClr val="66FFFF"/>
    <a:srgbClr val="0066FF"/>
    <a:srgbClr val="CCFF99"/>
    <a:srgbClr val="FF33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210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63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3762" cy="4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05" tIns="46602" rIns="93205" bIns="4660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6639" y="0"/>
            <a:ext cx="3003761" cy="4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05" tIns="46602" rIns="93205" bIns="466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685800"/>
            <a:ext cx="4581525" cy="3436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984" y="4349998"/>
            <a:ext cx="5160433" cy="419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05" tIns="46602" rIns="93205" bIns="46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7501"/>
            <a:ext cx="3003762" cy="4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05" tIns="46602" rIns="93205" bIns="4660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639" y="8777501"/>
            <a:ext cx="3003761" cy="4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05" tIns="46602" rIns="93205" bIns="466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403418-1431-446C-93A4-67F314F6E6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5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797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1524000"/>
            <a:ext cx="9144000" cy="480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800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7D1A0966-87D0-437C-B502-63846DA0F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DD6D7-9DCE-4AE8-BA03-BBB6ABDC9E8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6CA374-CDCE-4315-8441-32326A9087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84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7719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295400"/>
            <a:ext cx="3771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2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A27C38-EE67-458A-9968-F07BEF4FA0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72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A4FC51-A50F-458F-8148-2C39E4A166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70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7CFAD1-5AAE-4C0F-812B-E2D73F68AC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88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2AA6A3-AEC6-43AE-BF5F-7ECDF4C33E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0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1259F9-83B3-4967-9C6F-78C8BC5AF0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74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E74297-1A82-41C0-AAD1-12DC8724D9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6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AF423-AB9A-4D3D-B2C1-603A9056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048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BF5519-3C50-42BB-A009-EC8552B222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8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BCC886-8479-40B7-9C21-FE36591980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7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9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07C786C5-BE6F-4E7E-B6DC-863A120293A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91600" cy="1143000"/>
          </a:xfrm>
          <a:noFill/>
          <a:ln/>
        </p:spPr>
        <p:txBody>
          <a:bodyPr anchor="b"/>
          <a:lstStyle/>
          <a:p>
            <a:r>
              <a:rPr lang="en-US" b="1" dirty="0"/>
              <a:t>Efficient Circuit Architecture and FPGA Implementation for LTE Single Carrier FDMA DFT</a:t>
            </a:r>
            <a:endParaRPr kumimoji="0"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066800"/>
            <a:ext cx="7239000" cy="1295400"/>
          </a:xfrm>
          <a:noFill/>
          <a:ln/>
        </p:spPr>
        <p:txBody>
          <a:bodyPr/>
          <a:lstStyle/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r>
              <a:rPr lang="en-US" altLang="en-US" sz="2000" b="1" dirty="0"/>
              <a:t>J. Greg Nash</a:t>
            </a:r>
          </a:p>
          <a:p>
            <a:r>
              <a:rPr lang="en-US" altLang="en-US" sz="2000" b="1" dirty="0"/>
              <a:t>www.centar.net</a:t>
            </a:r>
          </a:p>
          <a:p>
            <a:r>
              <a:rPr lang="en-US" altLang="en-US" sz="2000" b="1" dirty="0"/>
              <a:t>jgregnash@centar.net</a:t>
            </a:r>
          </a:p>
          <a:p>
            <a:endParaRPr lang="en-US" altLang="en-US" sz="2000" b="1" dirty="0"/>
          </a:p>
          <a:p>
            <a:endParaRPr lang="en-US" altLang="en-US" sz="2000" b="1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kumimoji="0" lang="en-US" altLang="en-US" sz="2000" b="1" dirty="0"/>
              <a:t>SOCC 2016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b="1" dirty="0"/>
          </a:p>
          <a:p>
            <a:endParaRPr lang="en-US" altLang="en-US" sz="1600" dirty="0"/>
          </a:p>
        </p:txBody>
      </p:sp>
      <p:pic>
        <p:nvPicPr>
          <p:cNvPr id="5" name="Picture 4" descr="H:\Jim\Matlab\cropped logo.m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131921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New FFT Matrix Form</a:t>
            </a:r>
            <a:endParaRPr lang="en-US" altLang="en-US" dirty="0"/>
          </a:p>
        </p:txBody>
      </p:sp>
      <p:sp>
        <p:nvSpPr>
          <p:cNvPr id="130051" name="Text Box 2051"/>
          <p:cNvSpPr txBox="1">
            <a:spLocks noChangeArrowheads="1"/>
          </p:cNvSpPr>
          <p:nvPr/>
        </p:nvSpPr>
        <p:spPr bwMode="auto">
          <a:xfrm>
            <a:off x="4414838" y="1760538"/>
            <a:ext cx="25415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 dirty="0"/>
              <a:t>“  ”</a:t>
            </a:r>
            <a:r>
              <a:rPr lang="en-US" altLang="en-US" sz="1800" dirty="0"/>
              <a:t>= </a:t>
            </a:r>
            <a:r>
              <a:rPr lang="en-US" altLang="en-US" sz="1600" b="1" dirty="0"/>
              <a:t>element by element</a:t>
            </a:r>
          </a:p>
          <a:p>
            <a:r>
              <a:rPr lang="en-US" altLang="en-US" sz="1600" b="1" dirty="0"/>
              <a:t>         multiply</a:t>
            </a:r>
            <a:endParaRPr lang="en-US" altLang="en-US" sz="1800" dirty="0"/>
          </a:p>
        </p:txBody>
      </p:sp>
      <p:graphicFrame>
        <p:nvGraphicFramePr>
          <p:cNvPr id="130052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12204"/>
              </p:ext>
            </p:extLst>
          </p:nvPr>
        </p:nvGraphicFramePr>
        <p:xfrm>
          <a:off x="4572000" y="1927225"/>
          <a:ext cx="125413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67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7225"/>
                        <a:ext cx="125413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52444"/>
              </p:ext>
            </p:extLst>
          </p:nvPr>
        </p:nvGraphicFramePr>
        <p:xfrm>
          <a:off x="1676400" y="1600200"/>
          <a:ext cx="22002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68" name="Equation" r:id="rId5" imgW="1269720" imgH="520560" progId="Equation.DSMT4">
                  <p:embed/>
                </p:oleObj>
              </mc:Choice>
              <mc:Fallback>
                <p:oleObj name="Equation" r:id="rId5" imgW="1269720" imgH="520560" progId="Equation.DSMT4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0027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8" name="Picture 20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935788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51816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“Base-</a:t>
            </a:r>
            <a:r>
              <a:rPr lang="en-US" altLang="en-US" sz="2800" b="1" i="1" dirty="0"/>
              <a:t>b</a:t>
            </a:r>
            <a:r>
              <a:rPr lang="en-US" altLang="en-US" sz="2800" b="1" dirty="0"/>
              <a:t>” FFT Architecture</a:t>
            </a:r>
            <a:r>
              <a:rPr lang="en-US" altLang="en-US" b="1" dirty="0"/>
              <a:t> </a:t>
            </a:r>
            <a:endParaRPr lang="en-US" altLang="en-US" dirty="0"/>
          </a:p>
        </p:txBody>
      </p:sp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3419475" y="2124075"/>
          <a:ext cx="22209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0" name="Equation" r:id="rId3" imgW="1282680" imgH="520560" progId="Equation.DSMT4">
                  <p:embed/>
                </p:oleObj>
              </mc:Choice>
              <mc:Fallback>
                <p:oleObj name="Equation" r:id="rId3" imgW="1282680" imgH="520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24075"/>
                        <a:ext cx="222091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1431925" y="1431925"/>
            <a:ext cx="29787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Base-</a:t>
            </a:r>
            <a:r>
              <a:rPr lang="en-US" altLang="en-US" sz="2000" b="1" i="1" dirty="0"/>
              <a:t>b</a:t>
            </a:r>
            <a:r>
              <a:rPr lang="en-US" altLang="en-US" sz="2000" b="1" dirty="0"/>
              <a:t> DFT equations: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1431925" y="3302000"/>
            <a:ext cx="318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Base-4 DFT architecture:</a:t>
            </a:r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3512"/>
            <a:ext cx="3832860" cy="2013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Circuit Array DFT Example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22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3380" y="1752600"/>
                <a:ext cx="4274820" cy="3048000"/>
              </a:xfrm>
            </p:spPr>
            <p:txBody>
              <a:bodyPr/>
              <a:lstStyle/>
              <a:p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LTE SC-FDMA circuit uses </a:t>
                </a:r>
              </a:p>
              <a:p>
                <a:pPr marL="0" indent="0">
                  <a:buNone/>
                </a:pPr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      base-</a:t>
                </a:r>
                <a:r>
                  <a:rPr lang="en-US" altLang="en-US" b="1" i="1" dirty="0">
                    <a:latin typeface="+mj-lt"/>
                    <a:cs typeface="Times New Roman" panose="02020603050405020304" pitchFamily="18" charset="0"/>
                  </a:rPr>
                  <a:t>b </a:t>
                </a:r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= 6</a:t>
                </a:r>
              </a:p>
              <a:p>
                <a:endParaRPr lang="en-US" altLang="en-US" b="1" dirty="0">
                  <a:latin typeface="+mj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b="1" i="1">
                        <a:latin typeface="Cambria Math"/>
                      </a:rPr>
                      <m:t>𝑵</m:t>
                    </m:r>
                    <m:r>
                      <a:rPr lang="en-US" altLang="en-US" b="1" i="1">
                        <a:latin typeface="Cambria Math"/>
                      </a:rPr>
                      <m:t>=</m:t>
                    </m:r>
                    <m:r>
                      <a:rPr lang="en-US" altLang="en-US" b="1" i="1">
                        <a:latin typeface="Cambria Math"/>
                      </a:rPr>
                      <m:t>𝟐</m:t>
                    </m:r>
                    <m:r>
                      <a:rPr lang="en-US" altLang="en-US" b="1" i="1" baseline="3000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>
                        <a:latin typeface="Cambria Math"/>
                      </a:rPr>
                      <m:t>𝟑</m:t>
                    </m:r>
                    <m:r>
                      <a:rPr lang="en-US" altLang="en-US" b="1" i="1" baseline="3000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en-US" b="1" i="1" baseline="3000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en-US" b="1" i="1">
                        <a:latin typeface="Cambria Math"/>
                      </a:rPr>
                      <m:t>𝟓</m:t>
                    </m:r>
                    <m:r>
                      <a:rPr lang="en-US" altLang="en-US" b="1" i="1" baseline="3000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 smtClean="0">
                        <a:latin typeface="Cambria Math"/>
                      </a:rPr>
                      <m:t>𝟔</m:t>
                    </m:r>
                    <m:r>
                      <a:rPr lang="en-US" altLang="en-US" b="1" i="1" baseline="30000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en-US" b="1" baseline="30000" dirty="0"/>
              </a:p>
              <a:p>
                <a:pPr marL="0" indent="0">
                  <a:buNone/>
                </a:pPr>
                <a:endParaRPr lang="en-US" altLang="en-US" b="1" baseline="30000" dirty="0"/>
              </a:p>
              <a:p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Example</a:t>
                </a:r>
              </a:p>
              <a:p>
                <a:pPr lvl="1"/>
                <a:r>
                  <a: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en-US" b="1" dirty="0"/>
                  <a:t>= 520-points 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/>
                      </a:rPr>
                      <m:t>𝑵</m:t>
                    </m:r>
                    <m:r>
                      <a:rPr lang="en-US" altLang="en-US" b="1" i="1" smtClean="0">
                        <a:latin typeface="Cambria Math"/>
                      </a:rPr>
                      <m:t>=</m:t>
                    </m:r>
                    <m:r>
                      <a:rPr lang="en-US" altLang="en-US" b="1" i="1" smtClean="0">
                        <a:latin typeface="Cambria Math"/>
                      </a:rPr>
                      <m:t>𝟏𝟓</m:t>
                    </m:r>
                    <m:r>
                      <a:rPr lang="en-US" altLang="en-US" b="1" i="1" smtClean="0">
                        <a:latin typeface="Cambria Math"/>
                      </a:rPr>
                      <m:t>𝒙</m:t>
                    </m:r>
                    <m:r>
                      <a:rPr lang="en-US" altLang="en-US" b="1" i="1" smtClean="0">
                        <a:latin typeface="Cambria Math"/>
                      </a:rPr>
                      <m:t>𝟑𝟔</m:t>
                    </m:r>
                    <m:r>
                      <a:rPr lang="en-US" alt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b="1" dirty="0"/>
              </a:p>
              <a:p>
                <a:pPr lvl="2"/>
                <a:r>
                  <a:rPr lang="en-US" altLang="en-US" b="1" dirty="0"/>
                  <a:t>15 36-point transforms (6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b="1" dirty="0"/>
                  <a:t>6)</a:t>
                </a:r>
              </a:p>
              <a:p>
                <a:pPr lvl="2"/>
                <a:r>
                  <a:rPr lang="en-US" altLang="en-US" b="1" dirty="0"/>
                  <a:t>36 15-point transforms (5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b="1" dirty="0"/>
                  <a:t>4)</a:t>
                </a:r>
              </a:p>
              <a:p>
                <a:pPr lvl="1"/>
                <a:r>
                  <a:rPr lang="en-US" altLang="en-US" b="1" dirty="0"/>
                  <a:t>Use subset of physical array for </a:t>
                </a:r>
                <a:endParaRPr lang="en-US" altLang="en-US" b="1" i="1" dirty="0"/>
              </a:p>
              <a:p>
                <a:pPr marL="457200" lvl="1" indent="0">
                  <a:buNone/>
                </a:pPr>
                <a:r>
                  <a:rPr lang="en-US" altLang="en-US" b="1" i="1" dirty="0"/>
                  <a:t>     </a:t>
                </a:r>
                <a:r>
                  <a:rPr lang="en-US" altLang="en-US" b="1" dirty="0"/>
                  <a:t>15-point transforms </a:t>
                </a:r>
              </a:p>
            </p:txBody>
          </p:sp>
        </mc:Choice>
        <mc:Fallback>
          <p:sp>
            <p:nvSpPr>
              <p:cNvPr id="1372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3380" y="1752600"/>
                <a:ext cx="4274820" cy="3048000"/>
              </a:xfrm>
              <a:blipFill>
                <a:blip r:embed="rId2"/>
                <a:stretch>
                  <a:fillRect l="-997" t="-120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ig 4 v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4843" y="1625600"/>
            <a:ext cx="3261043" cy="3833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85886" y="2115234"/>
            <a:ext cx="7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36-pt</a:t>
            </a:r>
          </a:p>
          <a:p>
            <a:r>
              <a:rPr lang="en-US" sz="1800" b="1" dirty="0"/>
              <a:t>DFTs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5886" y="3962399"/>
            <a:ext cx="74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15-pt</a:t>
            </a:r>
          </a:p>
          <a:p>
            <a:r>
              <a:rPr lang="en-US" sz="1800" b="1" dirty="0"/>
              <a:t>DFTs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Programmability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2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3380" y="1447800"/>
                <a:ext cx="7322820" cy="1524000"/>
              </a:xfrm>
            </p:spPr>
            <p:txBody>
              <a:bodyPr/>
              <a:lstStyle/>
              <a:p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Parameter List (Matlab): </a:t>
                </a:r>
              </a:p>
              <a:p>
                <a:pPr lvl="1"/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Matrix factorization parameters (</a:t>
                </a:r>
                <a14:m>
                  <m:oMath xmlns:m="http://schemas.openxmlformats.org/officeDocument/2006/math">
                    <m:r>
                      <a:rPr lang="en-US" altLang="en-US" b="1" i="1">
                        <a:latin typeface="Cambria Math"/>
                      </a:rPr>
                      <m:t>𝑵</m:t>
                    </m:r>
                    <m:r>
                      <a:rPr lang="en-US" altLang="en-US" b="1" i="1">
                        <a:latin typeface="Cambria Math"/>
                      </a:rPr>
                      <m:t>=</m:t>
                    </m:r>
                    <m:r>
                      <a:rPr lang="en-US" altLang="en-US" b="1" i="1">
                        <a:latin typeface="Cambria Math"/>
                      </a:rPr>
                      <m:t>𝟐</m:t>
                    </m:r>
                    <m:r>
                      <a:rPr lang="en-US" altLang="en-US" b="1" i="1" baseline="3000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>
                        <a:latin typeface="Cambria Math"/>
                      </a:rPr>
                      <m:t>𝟑</m:t>
                    </m:r>
                    <m:r>
                      <a:rPr lang="en-US" altLang="en-US" b="1" i="1" baseline="3000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en-US" b="1" i="1" baseline="3000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en-US" b="1" i="1">
                        <a:latin typeface="Cambria Math"/>
                      </a:rPr>
                      <m:t>𝟓</m:t>
                    </m:r>
                    <m:r>
                      <a:rPr lang="en-US" altLang="en-US" b="1" i="1" baseline="3000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b="1" i="1">
                        <a:latin typeface="Cambria Math"/>
                      </a:rPr>
                      <m:t>∗</m:t>
                    </m:r>
                    <m:r>
                      <a:rPr lang="en-US" altLang="en-US" b="1" i="1">
                        <a:latin typeface="Cambria Math"/>
                      </a:rPr>
                      <m:t>𝟔</m:t>
                    </m:r>
                    <m:r>
                      <a:rPr lang="en-US" altLang="en-US" b="1" i="1" baseline="3000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en-US" b="1" dirty="0">
                    <a:latin typeface="+mj-lt"/>
                    <a:cs typeface="Times New Roman" panose="02020603050405020304" pitchFamily="18" charset="0"/>
                  </a:rPr>
                  <a:t>Addresses for coefficients</a:t>
                </a:r>
              </a:p>
            </p:txBody>
          </p:sp>
        </mc:Choice>
        <mc:Fallback xmlns="">
          <p:sp>
            <p:nvSpPr>
              <p:cNvPr id="1372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3380" y="1447800"/>
                <a:ext cx="7322820" cy="1524000"/>
              </a:xfrm>
              <a:blipFill>
                <a:blip r:embed="rId2"/>
                <a:stretch>
                  <a:fillRect l="-499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2723599"/>
            <a:ext cx="8179943" cy="18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581400" y="2819400"/>
            <a:ext cx="228600" cy="1772200"/>
          </a:xfrm>
          <a:prstGeom prst="rect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695700" y="4591600"/>
            <a:ext cx="571500" cy="437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267200" y="4848255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240 points</a:t>
            </a:r>
          </a:p>
        </p:txBody>
      </p:sp>
    </p:spTree>
    <p:extLst>
      <p:ext uri="{BB962C8B-B14F-4D97-AF65-F5344CB8AC3E}">
        <p14:creationId xmlns:p14="http://schemas.microsoft.com/office/powerpoint/2010/main" val="224582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914400"/>
          </a:xfrm>
        </p:spPr>
        <p:txBody>
          <a:bodyPr/>
          <a:lstStyle/>
          <a:p>
            <a:r>
              <a:rPr lang="en-US" altLang="en-US" sz="2800" b="1" dirty="0"/>
              <a:t>FPGA Circuit Usage Comparisons: Altera</a:t>
            </a: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87474"/>
              </p:ext>
            </p:extLst>
          </p:nvPr>
        </p:nvGraphicFramePr>
        <p:xfrm>
          <a:off x="762000" y="1737360"/>
          <a:ext cx="72771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871">
                  <a:extLst>
                    <a:ext uri="{9D8B030D-6E8A-4147-A177-3AD203B41FA5}">
                      <a16:colId xmlns:a16="http://schemas.microsoft.com/office/drawing/2014/main" val="2859802864"/>
                    </a:ext>
                  </a:extLst>
                </a:gridCol>
                <a:gridCol w="666948">
                  <a:extLst>
                    <a:ext uri="{9D8B030D-6E8A-4147-A177-3AD203B41FA5}">
                      <a16:colId xmlns:a16="http://schemas.microsoft.com/office/drawing/2014/main" val="3934567343"/>
                    </a:ext>
                  </a:extLst>
                </a:gridCol>
                <a:gridCol w="457336">
                  <a:extLst>
                    <a:ext uri="{9D8B030D-6E8A-4147-A177-3AD203B41FA5}">
                      <a16:colId xmlns:a16="http://schemas.microsoft.com/office/drawing/2014/main" val="3592914354"/>
                    </a:ext>
                  </a:extLst>
                </a:gridCol>
                <a:gridCol w="719545">
                  <a:extLst>
                    <a:ext uri="{9D8B030D-6E8A-4147-A177-3AD203B41FA5}">
                      <a16:colId xmlns:a16="http://schemas.microsoft.com/office/drawing/2014/main" val="14886232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210394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395759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117033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639257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811354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FPGA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LUT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Registers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Block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RAM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(9K)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Multipliers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(18-bit)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Fmax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(MHz)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RB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Throughput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(cycles)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Throughput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(Normalized)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1064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Centar 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Stratix III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3816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3188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16.6N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90462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Altera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Stratix III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2600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N/A.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32.9N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1538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066800"/>
            <a:ext cx="6019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Altera Quartus II Tools EP3SE110F780C2 FPGA (65nm technology)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Functionality not quite the same:</a:t>
            </a:r>
          </a:p>
          <a:p>
            <a:pPr marL="914400" lvl="1" indent="-457200">
              <a:buFont typeface="Helvetica" panose="020B0604020202020204" pitchFamily="34" charset="0"/>
              <a:buChar char="−"/>
            </a:pPr>
            <a:r>
              <a:rPr lang="en-US" sz="1600" b="1" dirty="0"/>
              <a:t>Altera circuit doesn’t do 1296 points</a:t>
            </a:r>
          </a:p>
          <a:p>
            <a:pPr marL="914400" lvl="1" indent="-457200">
              <a:buFont typeface="Helvetica" panose="020B0604020202020204" pitchFamily="34" charset="0"/>
              <a:buChar char="−"/>
            </a:pPr>
            <a:r>
              <a:rPr lang="en-US" sz="1600" b="1" dirty="0"/>
              <a:t>Altera circuit doesn’t provide normal outputs (need ~5 Block RAMs to do this plus logic)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With more data streams: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35071"/>
              </p:ext>
            </p:extLst>
          </p:nvPr>
        </p:nvGraphicFramePr>
        <p:xfrm>
          <a:off x="381000" y="4799929"/>
          <a:ext cx="8289435" cy="16859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98035">
                  <a:extLst>
                    <a:ext uri="{9D8B030D-6E8A-4147-A177-3AD203B41FA5}">
                      <a16:colId xmlns:a16="http://schemas.microsoft.com/office/drawing/2014/main" val="40627824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745880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1055091"/>
                    </a:ext>
                  </a:extLst>
                </a:gridCol>
                <a:gridCol w="930765">
                  <a:extLst>
                    <a:ext uri="{9D8B030D-6E8A-4147-A177-3AD203B41FA5}">
                      <a16:colId xmlns:a16="http://schemas.microsoft.com/office/drawing/2014/main" val="386885856"/>
                    </a:ext>
                  </a:extLst>
                </a:gridCol>
                <a:gridCol w="974235">
                  <a:extLst>
                    <a:ext uri="{9D8B030D-6E8A-4147-A177-3AD203B41FA5}">
                      <a16:colId xmlns:a16="http://schemas.microsoft.com/office/drawing/2014/main" val="2263784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1729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0697683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63275918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MIMO Streams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Sectors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RB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Altera Cores Required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Centar Cores Required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LUT Altera::Centar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Block RAM Altera::Centar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Multipliers Altera::Centar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20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1.00::1.47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1.00::1.32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1.00::1.875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5019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1.00::1.47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1.00::1.32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1.00::1.875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7436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1.36::1.00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1.52::1.00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1.07::1.00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4140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1.36::1.00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1.52::1.00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1.07::1.00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398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2.04::1.00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2.27:1.00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1.60::1.00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634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1.36::1.00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1.52::1.00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1.07::1.00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4645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914400"/>
          </a:xfrm>
        </p:spPr>
        <p:txBody>
          <a:bodyPr/>
          <a:lstStyle/>
          <a:p>
            <a:r>
              <a:rPr lang="en-US" altLang="en-US" sz="2800" b="1" dirty="0"/>
              <a:t>FPGA Circuit Usage Comparisons: Xilinx</a:t>
            </a: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85367"/>
              </p:ext>
            </p:extLst>
          </p:nvPr>
        </p:nvGraphicFramePr>
        <p:xfrm>
          <a:off x="838200" y="2438400"/>
          <a:ext cx="72771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871">
                  <a:extLst>
                    <a:ext uri="{9D8B030D-6E8A-4147-A177-3AD203B41FA5}">
                      <a16:colId xmlns:a16="http://schemas.microsoft.com/office/drawing/2014/main" val="2859802864"/>
                    </a:ext>
                  </a:extLst>
                </a:gridCol>
                <a:gridCol w="666948">
                  <a:extLst>
                    <a:ext uri="{9D8B030D-6E8A-4147-A177-3AD203B41FA5}">
                      <a16:colId xmlns:a16="http://schemas.microsoft.com/office/drawing/2014/main" val="3934567343"/>
                    </a:ext>
                  </a:extLst>
                </a:gridCol>
                <a:gridCol w="457336">
                  <a:extLst>
                    <a:ext uri="{9D8B030D-6E8A-4147-A177-3AD203B41FA5}">
                      <a16:colId xmlns:a16="http://schemas.microsoft.com/office/drawing/2014/main" val="3592914354"/>
                    </a:ext>
                  </a:extLst>
                </a:gridCol>
                <a:gridCol w="719545">
                  <a:extLst>
                    <a:ext uri="{9D8B030D-6E8A-4147-A177-3AD203B41FA5}">
                      <a16:colId xmlns:a16="http://schemas.microsoft.com/office/drawing/2014/main" val="14886232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210394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395759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8117033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639257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8113544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Design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FPGA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LUT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Registers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Block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RAM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(18K)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Multipliers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(18-bit)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Fmax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(MHz)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RB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Throughput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(cycles)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Throughput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(Normalized)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1064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Centar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Virtex-6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2915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2581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16.6N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3147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Xilinx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Virtex-6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3851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4326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403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23.4N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0.71</a:t>
                      </a:r>
                      <a:endParaRPr lang="en-US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549910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5105400"/>
          </a:xfrm>
        </p:spPr>
        <p:txBody>
          <a:bodyPr/>
          <a:lstStyle/>
          <a:p>
            <a:r>
              <a:rPr lang="en-US" b="1" dirty="0"/>
              <a:t>Both designs use Xilinx ISE tools</a:t>
            </a:r>
          </a:p>
          <a:p>
            <a:r>
              <a:rPr lang="en-US" b="1" dirty="0"/>
              <a:t>Xilinx DFT from LogiCORE IP v3.1</a:t>
            </a:r>
          </a:p>
          <a:p>
            <a:r>
              <a:rPr lang="en-US" b="1" dirty="0"/>
              <a:t>Virtex-6 FPGA target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Xilinx DFT uses 66% more registers, 32% more LUTs</a:t>
            </a:r>
          </a:p>
          <a:p>
            <a:r>
              <a:rPr lang="en-US" b="1" dirty="0"/>
              <a:t>Centar design is 41% faster</a:t>
            </a:r>
          </a:p>
          <a:p>
            <a:r>
              <a:rPr lang="en-US" b="1" dirty="0"/>
              <a:t>Block RAM Xilinx advantage mitigated by multi-core processing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7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altLang="en-US" sz="2800" b="1" dirty="0"/>
              <a:t>Conclusion: Better SC-FDMA FFTs are Possible for FPGA Hardware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2590800"/>
          </a:xfrm>
          <a:noFill/>
          <a:ln/>
        </p:spPr>
        <p:txBody>
          <a:bodyPr/>
          <a:lstStyle/>
          <a:p>
            <a:r>
              <a:rPr lang="en-US" altLang="en-US" sz="2000" b="1" dirty="0"/>
              <a:t>Improved performance: </a:t>
            </a:r>
            <a:r>
              <a:rPr lang="en-US" altLang="en-US" b="1" dirty="0"/>
              <a:t>algorithmic reduction in computation cycles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Reduced usage of FPGA logic elements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Programmability (Xilinx and Altera designs hardwired)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Throughput scalability due to the use of array-based algorithms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Higher dynamic range (smaller word lengths needed)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Power-of-two computations can be done as well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altLang="en-US" sz="2800" b="1" dirty="0"/>
              <a:t>Outline</a:t>
            </a:r>
            <a:r>
              <a:rPr lang="en-US" altLang="en-US" b="1" dirty="0"/>
              <a:t> </a:t>
            </a:r>
            <a:endParaRPr lang="en-US" altLang="en-US" dirty="0"/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62050" y="1524000"/>
            <a:ext cx="6858000" cy="3657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b="1" dirty="0"/>
              <a:t>Motivation?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Wireless protocol: LTE Single Carrier Frequency Division Multiplex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Review of FFT architectures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New FFT architecture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Circuit FPGA performance comparisons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/>
              <a:t>Altera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/>
              <a:t>Xilinx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 altLang="en-US" sz="2800" b="1" dirty="0"/>
              <a:t>Motivation</a:t>
            </a:r>
            <a:endParaRPr lang="en-US" altLang="en-US" dirty="0"/>
          </a:p>
        </p:txBody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858000" cy="3657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b="1" dirty="0"/>
              <a:t>Future connectivity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/>
              <a:t>“Internet Of Things”, e.g., every device with on/off switch gets connected to the internet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/>
              <a:t>Gartner says that by 2020 there will be over 26 billion connected devices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/>
              <a:t>Wireless OFDM protocols (LTE,… etc.) are responsible for mobile connections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/>
              <a:t>Expanding FPGA markets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/>
              <a:t>Altera: 44% sales in Telecom and Wireless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/>
              <a:t>Growth in mobile applications for FPGAs (Lattice Semiconductor)</a:t>
            </a:r>
          </a:p>
        </p:txBody>
      </p:sp>
    </p:spTree>
    <p:extLst>
      <p:ext uri="{BB962C8B-B14F-4D97-AF65-F5344CB8AC3E}">
        <p14:creationId xmlns:p14="http://schemas.microsoft.com/office/powerpoint/2010/main" val="217724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Design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4267200" cy="4876800"/>
          </a:xfrm>
        </p:spPr>
        <p:txBody>
          <a:bodyPr/>
          <a:lstStyle/>
          <a:p>
            <a:r>
              <a:rPr lang="en-US" dirty="0"/>
              <a:t>Future FPGAs                               →</a:t>
            </a:r>
          </a:p>
          <a:p>
            <a:pPr lvl="1"/>
            <a:r>
              <a:rPr lang="en-US" dirty="0"/>
              <a:t>Large numbers of embedded elements</a:t>
            </a:r>
          </a:p>
          <a:p>
            <a:pPr lvl="1"/>
            <a:r>
              <a:rPr lang="en-US" dirty="0"/>
              <a:t>Embedded elements are power efficient: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Design conclusions</a:t>
            </a:r>
          </a:p>
          <a:p>
            <a:pPr lvl="1"/>
            <a:r>
              <a:rPr lang="en-US" dirty="0"/>
              <a:t>“Use them or lose them”</a:t>
            </a:r>
          </a:p>
          <a:p>
            <a:pPr lvl="1"/>
            <a:r>
              <a:rPr lang="en-US" dirty="0"/>
              <a:t>Taking architectural tradeoffs that use embedded elements can lead to better designs</a:t>
            </a:r>
          </a:p>
          <a:p>
            <a:pPr lvl="1"/>
            <a:r>
              <a:rPr lang="en-US" dirty="0"/>
              <a:t>Potential reduced power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2743200" cy="498763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15541"/>
              </p:ext>
            </p:extLst>
          </p:nvPr>
        </p:nvGraphicFramePr>
        <p:xfrm>
          <a:off x="1600200" y="3124200"/>
          <a:ext cx="280035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34892459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336565445"/>
                    </a:ext>
                  </a:extLst>
                </a:gridCol>
              </a:tblGrid>
              <a:tr h="209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(mW)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2121346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Block 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783805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Multiplier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916508"/>
                  </a:ext>
                </a:extLst>
              </a:tr>
              <a:tr h="209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LUT/Register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34795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2345" y="3977640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128:2048 Point FFT</a:t>
            </a:r>
          </a:p>
        </p:txBody>
      </p:sp>
    </p:spTree>
    <p:extLst>
      <p:ext uri="{BB962C8B-B14F-4D97-AF65-F5344CB8AC3E}">
        <p14:creationId xmlns:p14="http://schemas.microsoft.com/office/powerpoint/2010/main" val="12644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LTE Uplink: Single Carrier FDMA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1600" y="1143000"/>
                <a:ext cx="6400800" cy="2971800"/>
              </a:xfrm>
              <a:noFill/>
              <a:ln/>
            </p:spPr>
            <p:txBody>
              <a:bodyPr/>
              <a:lstStyle/>
              <a:p>
                <a:r>
                  <a:rPr lang="en-US" altLang="en-US" b="1" dirty="0"/>
                  <a:t>Block diagram of protocol:</a:t>
                </a:r>
              </a:p>
              <a:p>
                <a:endParaRPr lang="en-US" altLang="en-US" b="1" dirty="0"/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b="1" dirty="0"/>
              </a:p>
              <a:p>
                <a:r>
                  <a:rPr lang="en-US" altLang="en-US" sz="1600" b="1" dirty="0"/>
                  <a:t>35 DFT sizes </a:t>
                </a:r>
                <a:r>
                  <a:rPr lang="en-US" altLang="en-US" sz="1600" b="1" i="1" dirty="0"/>
                  <a:t>N</a:t>
                </a:r>
                <a:r>
                  <a:rPr lang="en-US" altLang="en-US" sz="1600" b="1" dirty="0"/>
                  <a:t> (12-points to 1296-points)</a:t>
                </a:r>
              </a:p>
              <a:p>
                <a:endParaRPr lang="en-US" altLang="en-US" sz="1600" b="1" dirty="0"/>
              </a:p>
              <a:p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en-US" sz="1600" b="1" i="1" smtClean="0">
                        <a:latin typeface="Cambria Math"/>
                      </a:rPr>
                      <m:t>=</m:t>
                    </m:r>
                    <m:r>
                      <a:rPr lang="en-US" altLang="en-US" sz="1600" b="1" i="1" smtClean="0">
                        <a:latin typeface="Cambria Math"/>
                      </a:rPr>
                      <m:t>𝟐</m:t>
                    </m:r>
                    <m:r>
                      <a:rPr lang="en-US" altLang="en-US" sz="1600" b="1" i="1" baseline="3000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b="1" i="1" smtClean="0">
                        <a:latin typeface="Cambria Math"/>
                      </a:rPr>
                      <m:t>∗</m:t>
                    </m:r>
                    <m:r>
                      <a:rPr lang="en-US" altLang="en-US" sz="1600" b="1" i="1" smtClean="0">
                        <a:latin typeface="Cambria Math"/>
                      </a:rPr>
                      <m:t>𝟑</m:t>
                    </m:r>
                    <m:r>
                      <a:rPr lang="en-US" altLang="en-US" sz="1600" b="1" i="1" baseline="3000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1600" b="1" i="1" smtClean="0">
                        <a:latin typeface="Cambria Math"/>
                      </a:rPr>
                      <m:t>∗</m:t>
                    </m:r>
                    <m:r>
                      <a:rPr lang="en-US" altLang="en-US" sz="1600" b="1" i="1" smtClean="0">
                        <a:latin typeface="Cambria Math"/>
                      </a:rPr>
                      <m:t>𝟓</m:t>
                    </m:r>
                    <m:r>
                      <a:rPr lang="en-US" altLang="en-US" sz="1600" b="1" i="1" baseline="3000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en-US" sz="1600" b="1" baseline="30000" dirty="0">
                  <a:latin typeface="+mj-lt"/>
                </a:endParaRPr>
              </a:p>
              <a:p>
                <a:endParaRPr lang="en-US" altLang="en-US" sz="1600" b="1" baseline="30000" dirty="0"/>
              </a:p>
              <a:p>
                <a:r>
                  <a:rPr lang="en-US" altLang="en-US" sz="1600" b="1" dirty="0"/>
                  <a:t>Run-time choice of DFT size</a:t>
                </a:r>
              </a:p>
              <a:p>
                <a:pPr marL="0" indent="0">
                  <a:buNone/>
                </a:pPr>
                <a:endParaRPr lang="en-US" altLang="en-US" sz="1600" b="1" baseline="30000" dirty="0"/>
              </a:p>
            </p:txBody>
          </p:sp>
        </mc:Choice>
        <mc:Fallback>
          <p:sp>
            <p:nvSpPr>
              <p:cNvPr id="146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0" y="1143000"/>
                <a:ext cx="6400800" cy="2971800"/>
              </a:xfrm>
              <a:blipFill>
                <a:blip r:embed="rId2"/>
                <a:stretch>
                  <a:fillRect l="-571" t="-1232" b="-420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7315200" cy="1213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 Resource Block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369469" y="2613494"/>
            <a:ext cx="452437" cy="1587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21956" y="1619719"/>
            <a:ext cx="863600" cy="387350"/>
          </a:xfrm>
          <a:prstGeom prst="rect">
            <a:avLst/>
          </a:prstGeom>
          <a:solidFill>
            <a:srgbClr val="FFCC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ja-JP" dirty="0">
              <a:latin typeface="Calibri" panose="020F050202020403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834606" y="2007069"/>
            <a:ext cx="387350" cy="320675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312569" y="2329331"/>
            <a:ext cx="1587" cy="280988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494881" y="2610319"/>
            <a:ext cx="1588" cy="3454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34606" y="2481731"/>
            <a:ext cx="1474788" cy="15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47306" y="2221381"/>
            <a:ext cx="1447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6 or 7 OFDM symbols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66369" y="1327619"/>
            <a:ext cx="16283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One downlink slot, </a:t>
            </a:r>
            <a:r>
              <a:rPr lang="en-US" altLang="ja-JP" sz="1200" b="1" i="1" dirty="0">
                <a:solidFill>
                  <a:schemeClr val="bg2"/>
                </a:solidFill>
                <a:latin typeface="Calibri" panose="020F0502020204030204" pitchFamily="34" charset="0"/>
              </a:rPr>
              <a:t>0.5ms</a:t>
            </a:r>
            <a:endParaRPr lang="en-US" altLang="ja-JP" sz="1200" b="1" i="1" baseline="-25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821906" y="2611906"/>
            <a:ext cx="1490663" cy="3455988"/>
            <a:chOff x="1850" y="1634"/>
            <a:chExt cx="939" cy="2177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858" y="1634"/>
              <a:ext cx="129" cy="2177"/>
              <a:chOff x="1701" y="1888"/>
              <a:chExt cx="129" cy="2177"/>
            </a:xfrm>
          </p:grpSpPr>
          <p:sp>
            <p:nvSpPr>
              <p:cNvPr id="168" name="Rectangle 14"/>
              <p:cNvSpPr>
                <a:spLocks noChangeArrowheads="1"/>
              </p:cNvSpPr>
              <p:nvPr/>
            </p:nvSpPr>
            <p:spPr bwMode="auto">
              <a:xfrm>
                <a:off x="1701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/>
            </p:nvSpPr>
            <p:spPr bwMode="auto">
              <a:xfrm>
                <a:off x="1701" y="288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/>
            </p:nvSpPr>
            <p:spPr bwMode="auto">
              <a:xfrm>
                <a:off x="1701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Rectangle 18"/>
              <p:cNvSpPr>
                <a:spLocks noChangeArrowheads="1"/>
              </p:cNvSpPr>
              <p:nvPr/>
            </p:nvSpPr>
            <p:spPr bwMode="auto">
              <a:xfrm>
                <a:off x="1701" y="315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Rectangle 19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Rectangle 20"/>
              <p:cNvSpPr>
                <a:spLocks noChangeArrowheads="1"/>
              </p:cNvSpPr>
              <p:nvPr/>
            </p:nvSpPr>
            <p:spPr bwMode="auto">
              <a:xfrm>
                <a:off x="1701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1"/>
              <p:cNvSpPr>
                <a:spLocks noChangeArrowheads="1"/>
              </p:cNvSpPr>
              <p:nvPr/>
            </p:nvSpPr>
            <p:spPr bwMode="auto">
              <a:xfrm>
                <a:off x="1701" y="343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Rectangle 2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3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1701" y="252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Rectangle 25"/>
              <p:cNvSpPr>
                <a:spLocks noChangeArrowheads="1"/>
              </p:cNvSpPr>
              <p:nvPr/>
            </p:nvSpPr>
            <p:spPr bwMode="auto">
              <a:xfrm>
                <a:off x="1701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Rectangle 26"/>
              <p:cNvSpPr>
                <a:spLocks noChangeArrowheads="1"/>
              </p:cNvSpPr>
              <p:nvPr/>
            </p:nvSpPr>
            <p:spPr bwMode="auto">
              <a:xfrm>
                <a:off x="1701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Rectangle 28"/>
              <p:cNvSpPr>
                <a:spLocks noChangeArrowheads="1"/>
              </p:cNvSpPr>
              <p:nvPr/>
            </p:nvSpPr>
            <p:spPr bwMode="auto">
              <a:xfrm>
                <a:off x="1701" y="352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Rectangle 29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Rectangle 30"/>
              <p:cNvSpPr>
                <a:spLocks noChangeArrowheads="1"/>
              </p:cNvSpPr>
              <p:nvPr/>
            </p:nvSpPr>
            <p:spPr bwMode="auto">
              <a:xfrm>
                <a:off x="1701" y="2160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1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Rectangle 32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Rectangle 33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Rectangle 34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5"/>
              <p:cNvSpPr>
                <a:spLocks noChangeArrowheads="1"/>
              </p:cNvSpPr>
              <p:nvPr/>
            </p:nvSpPr>
            <p:spPr bwMode="auto">
              <a:xfrm>
                <a:off x="1701" y="3702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Rectangle 36"/>
              <p:cNvSpPr>
                <a:spLocks noChangeArrowheads="1"/>
              </p:cNvSpPr>
              <p:nvPr/>
            </p:nvSpPr>
            <p:spPr bwMode="auto">
              <a:xfrm>
                <a:off x="1701" y="397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Rectangle 37"/>
              <p:cNvSpPr>
                <a:spLocks noChangeArrowheads="1"/>
              </p:cNvSpPr>
              <p:nvPr/>
            </p:nvSpPr>
            <p:spPr bwMode="auto">
              <a:xfrm>
                <a:off x="1701" y="388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1995" y="1634"/>
              <a:ext cx="129" cy="2177"/>
              <a:chOff x="1701" y="1888"/>
              <a:chExt cx="129" cy="2177"/>
            </a:xfrm>
          </p:grpSpPr>
          <p:sp>
            <p:nvSpPr>
              <p:cNvPr id="144" name="Rectangle 39"/>
              <p:cNvSpPr>
                <a:spLocks noChangeArrowheads="1"/>
              </p:cNvSpPr>
              <p:nvPr/>
            </p:nvSpPr>
            <p:spPr bwMode="auto">
              <a:xfrm>
                <a:off x="1701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Rectangle 40"/>
              <p:cNvSpPr>
                <a:spLocks noChangeArrowheads="1"/>
              </p:cNvSpPr>
              <p:nvPr/>
            </p:nvSpPr>
            <p:spPr bwMode="auto">
              <a:xfrm>
                <a:off x="1701" y="288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Rectangle 41"/>
              <p:cNvSpPr>
                <a:spLocks noChangeArrowheads="1"/>
              </p:cNvSpPr>
              <p:nvPr/>
            </p:nvSpPr>
            <p:spPr bwMode="auto">
              <a:xfrm>
                <a:off x="1701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Rectangle 42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Rectangle 43"/>
              <p:cNvSpPr>
                <a:spLocks noChangeArrowheads="1"/>
              </p:cNvSpPr>
              <p:nvPr/>
            </p:nvSpPr>
            <p:spPr bwMode="auto">
              <a:xfrm>
                <a:off x="1701" y="315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Rectangle 44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Rectangle 45"/>
              <p:cNvSpPr>
                <a:spLocks noChangeArrowheads="1"/>
              </p:cNvSpPr>
              <p:nvPr/>
            </p:nvSpPr>
            <p:spPr bwMode="auto">
              <a:xfrm>
                <a:off x="1701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Rectangle 46"/>
              <p:cNvSpPr>
                <a:spLocks noChangeArrowheads="1"/>
              </p:cNvSpPr>
              <p:nvPr/>
            </p:nvSpPr>
            <p:spPr bwMode="auto">
              <a:xfrm>
                <a:off x="1701" y="343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Rectangle 47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Rectangle 48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Rectangle 49"/>
              <p:cNvSpPr>
                <a:spLocks noChangeArrowheads="1"/>
              </p:cNvSpPr>
              <p:nvPr/>
            </p:nvSpPr>
            <p:spPr bwMode="auto">
              <a:xfrm>
                <a:off x="1701" y="252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Rectangle 50"/>
              <p:cNvSpPr>
                <a:spLocks noChangeArrowheads="1"/>
              </p:cNvSpPr>
              <p:nvPr/>
            </p:nvSpPr>
            <p:spPr bwMode="auto">
              <a:xfrm>
                <a:off x="1701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Rectangle 51"/>
              <p:cNvSpPr>
                <a:spLocks noChangeArrowheads="1"/>
              </p:cNvSpPr>
              <p:nvPr/>
            </p:nvSpPr>
            <p:spPr bwMode="auto">
              <a:xfrm>
                <a:off x="1701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Rectangle 52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Rectangle 53"/>
              <p:cNvSpPr>
                <a:spLocks noChangeArrowheads="1"/>
              </p:cNvSpPr>
              <p:nvPr/>
            </p:nvSpPr>
            <p:spPr bwMode="auto">
              <a:xfrm>
                <a:off x="1701" y="352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54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Rectangle 55"/>
              <p:cNvSpPr>
                <a:spLocks noChangeArrowheads="1"/>
              </p:cNvSpPr>
              <p:nvPr/>
            </p:nvSpPr>
            <p:spPr bwMode="auto">
              <a:xfrm>
                <a:off x="1701" y="2160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Rectangle 57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58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Rectangle 59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Rectangle 60"/>
              <p:cNvSpPr>
                <a:spLocks noChangeArrowheads="1"/>
              </p:cNvSpPr>
              <p:nvPr/>
            </p:nvSpPr>
            <p:spPr bwMode="auto">
              <a:xfrm>
                <a:off x="1701" y="3702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Rectangle 61"/>
              <p:cNvSpPr>
                <a:spLocks noChangeArrowheads="1"/>
              </p:cNvSpPr>
              <p:nvPr/>
            </p:nvSpPr>
            <p:spPr bwMode="auto">
              <a:xfrm>
                <a:off x="1701" y="397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62"/>
              <p:cNvSpPr>
                <a:spLocks noChangeArrowheads="1"/>
              </p:cNvSpPr>
              <p:nvPr/>
            </p:nvSpPr>
            <p:spPr bwMode="auto">
              <a:xfrm>
                <a:off x="1701" y="388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2131" y="1634"/>
              <a:ext cx="129" cy="2177"/>
              <a:chOff x="1701" y="1888"/>
              <a:chExt cx="129" cy="2177"/>
            </a:xfrm>
          </p:grpSpPr>
          <p:sp>
            <p:nvSpPr>
              <p:cNvPr id="120" name="Rectangle 64"/>
              <p:cNvSpPr>
                <a:spLocks noChangeArrowheads="1"/>
              </p:cNvSpPr>
              <p:nvPr/>
            </p:nvSpPr>
            <p:spPr bwMode="auto">
              <a:xfrm>
                <a:off x="1701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Rectangle 65"/>
              <p:cNvSpPr>
                <a:spLocks noChangeArrowheads="1"/>
              </p:cNvSpPr>
              <p:nvPr/>
            </p:nvSpPr>
            <p:spPr bwMode="auto">
              <a:xfrm>
                <a:off x="1701" y="288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Rectangle 66"/>
              <p:cNvSpPr>
                <a:spLocks noChangeArrowheads="1"/>
              </p:cNvSpPr>
              <p:nvPr/>
            </p:nvSpPr>
            <p:spPr bwMode="auto">
              <a:xfrm>
                <a:off x="1701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Rectangle 67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Rectangle 68"/>
              <p:cNvSpPr>
                <a:spLocks noChangeArrowheads="1"/>
              </p:cNvSpPr>
              <p:nvPr/>
            </p:nvSpPr>
            <p:spPr bwMode="auto">
              <a:xfrm>
                <a:off x="1701" y="315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Rectangle 69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Rectangle 70"/>
              <p:cNvSpPr>
                <a:spLocks noChangeArrowheads="1"/>
              </p:cNvSpPr>
              <p:nvPr/>
            </p:nvSpPr>
            <p:spPr bwMode="auto">
              <a:xfrm>
                <a:off x="1701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Rectangle 71"/>
              <p:cNvSpPr>
                <a:spLocks noChangeArrowheads="1"/>
              </p:cNvSpPr>
              <p:nvPr/>
            </p:nvSpPr>
            <p:spPr bwMode="auto">
              <a:xfrm>
                <a:off x="1701" y="343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Rectangle 7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Rectangle 73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Rectangle 74"/>
              <p:cNvSpPr>
                <a:spLocks noChangeArrowheads="1"/>
              </p:cNvSpPr>
              <p:nvPr/>
            </p:nvSpPr>
            <p:spPr bwMode="auto">
              <a:xfrm>
                <a:off x="1701" y="252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Rectangle 75"/>
              <p:cNvSpPr>
                <a:spLocks noChangeArrowheads="1"/>
              </p:cNvSpPr>
              <p:nvPr/>
            </p:nvSpPr>
            <p:spPr bwMode="auto">
              <a:xfrm>
                <a:off x="1701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Rectangle 76"/>
              <p:cNvSpPr>
                <a:spLocks noChangeArrowheads="1"/>
              </p:cNvSpPr>
              <p:nvPr/>
            </p:nvSpPr>
            <p:spPr bwMode="auto">
              <a:xfrm>
                <a:off x="1701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Rectangle 7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Rectangle 78"/>
              <p:cNvSpPr>
                <a:spLocks noChangeArrowheads="1"/>
              </p:cNvSpPr>
              <p:nvPr/>
            </p:nvSpPr>
            <p:spPr bwMode="auto">
              <a:xfrm>
                <a:off x="1701" y="352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Rectangle 79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Rectangle 80"/>
              <p:cNvSpPr>
                <a:spLocks noChangeArrowheads="1"/>
              </p:cNvSpPr>
              <p:nvPr/>
            </p:nvSpPr>
            <p:spPr bwMode="auto">
              <a:xfrm>
                <a:off x="1701" y="2160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Rectangle 81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Rectangle 82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Rectangle 83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Rectangle 84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Rectangle 85"/>
              <p:cNvSpPr>
                <a:spLocks noChangeArrowheads="1"/>
              </p:cNvSpPr>
              <p:nvPr/>
            </p:nvSpPr>
            <p:spPr bwMode="auto">
              <a:xfrm>
                <a:off x="1701" y="3702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Rectangle 86"/>
              <p:cNvSpPr>
                <a:spLocks noChangeArrowheads="1"/>
              </p:cNvSpPr>
              <p:nvPr/>
            </p:nvSpPr>
            <p:spPr bwMode="auto">
              <a:xfrm>
                <a:off x="1701" y="397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Rectangle 87"/>
              <p:cNvSpPr>
                <a:spLocks noChangeArrowheads="1"/>
              </p:cNvSpPr>
              <p:nvPr/>
            </p:nvSpPr>
            <p:spPr bwMode="auto">
              <a:xfrm>
                <a:off x="1701" y="388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" name="Group 88"/>
            <p:cNvGrpSpPr>
              <a:grpSpLocks/>
            </p:cNvGrpSpPr>
            <p:nvPr/>
          </p:nvGrpSpPr>
          <p:grpSpPr bwMode="auto">
            <a:xfrm>
              <a:off x="2260" y="1634"/>
              <a:ext cx="129" cy="2177"/>
              <a:chOff x="2200" y="1706"/>
              <a:chExt cx="129" cy="2177"/>
            </a:xfrm>
          </p:grpSpPr>
          <p:sp>
            <p:nvSpPr>
              <p:cNvPr id="96" name="Rectangle 89"/>
              <p:cNvSpPr>
                <a:spLocks noChangeArrowheads="1"/>
              </p:cNvSpPr>
              <p:nvPr/>
            </p:nvSpPr>
            <p:spPr bwMode="auto">
              <a:xfrm>
                <a:off x="2200" y="261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Rectangle 90"/>
              <p:cNvSpPr>
                <a:spLocks noChangeArrowheads="1"/>
              </p:cNvSpPr>
              <p:nvPr/>
            </p:nvSpPr>
            <p:spPr bwMode="auto">
              <a:xfrm>
                <a:off x="2200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Rectangle 91"/>
              <p:cNvSpPr>
                <a:spLocks noChangeArrowheads="1"/>
              </p:cNvSpPr>
              <p:nvPr/>
            </p:nvSpPr>
            <p:spPr bwMode="auto">
              <a:xfrm>
                <a:off x="2200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Rectangle 92"/>
              <p:cNvSpPr>
                <a:spLocks noChangeArrowheads="1"/>
              </p:cNvSpPr>
              <p:nvPr/>
            </p:nvSpPr>
            <p:spPr bwMode="auto">
              <a:xfrm>
                <a:off x="2200" y="2885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Rectangle 93"/>
              <p:cNvSpPr>
                <a:spLocks noChangeArrowheads="1"/>
              </p:cNvSpPr>
              <p:nvPr/>
            </p:nvSpPr>
            <p:spPr bwMode="auto">
              <a:xfrm>
                <a:off x="2200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Rectangle 94"/>
              <p:cNvSpPr>
                <a:spLocks noChangeArrowheads="1"/>
              </p:cNvSpPr>
              <p:nvPr/>
            </p:nvSpPr>
            <p:spPr bwMode="auto">
              <a:xfrm>
                <a:off x="2200" y="306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Rectangle 95"/>
              <p:cNvSpPr>
                <a:spLocks noChangeArrowheads="1"/>
              </p:cNvSpPr>
              <p:nvPr/>
            </p:nvSpPr>
            <p:spPr bwMode="auto">
              <a:xfrm>
                <a:off x="2200" y="315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Rectangle 96"/>
              <p:cNvSpPr>
                <a:spLocks noChangeArrowheads="1"/>
              </p:cNvSpPr>
              <p:nvPr/>
            </p:nvSpPr>
            <p:spPr bwMode="auto">
              <a:xfrm>
                <a:off x="2200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Rectangle 97"/>
              <p:cNvSpPr>
                <a:spLocks noChangeArrowheads="1"/>
              </p:cNvSpPr>
              <p:nvPr/>
            </p:nvSpPr>
            <p:spPr bwMode="auto">
              <a:xfrm>
                <a:off x="2200" y="252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Rectangle 98"/>
              <p:cNvSpPr>
                <a:spLocks noChangeArrowheads="1"/>
              </p:cNvSpPr>
              <p:nvPr/>
            </p:nvSpPr>
            <p:spPr bwMode="auto">
              <a:xfrm>
                <a:off x="2200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Rectangle 99"/>
              <p:cNvSpPr>
                <a:spLocks noChangeArrowheads="1"/>
              </p:cNvSpPr>
              <p:nvPr/>
            </p:nvSpPr>
            <p:spPr bwMode="auto">
              <a:xfrm>
                <a:off x="2200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Rectangle 100"/>
              <p:cNvSpPr>
                <a:spLocks noChangeArrowheads="1"/>
              </p:cNvSpPr>
              <p:nvPr/>
            </p:nvSpPr>
            <p:spPr bwMode="auto">
              <a:xfrm>
                <a:off x="2200" y="225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Rectangle 101"/>
              <p:cNvSpPr>
                <a:spLocks noChangeArrowheads="1"/>
              </p:cNvSpPr>
              <p:nvPr/>
            </p:nvSpPr>
            <p:spPr bwMode="auto">
              <a:xfrm>
                <a:off x="2200" y="215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Rectangle 102"/>
              <p:cNvSpPr>
                <a:spLocks noChangeArrowheads="1"/>
              </p:cNvSpPr>
              <p:nvPr/>
            </p:nvSpPr>
            <p:spPr bwMode="auto">
              <a:xfrm>
                <a:off x="2200" y="206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Rectangle 103"/>
              <p:cNvSpPr>
                <a:spLocks noChangeArrowheads="1"/>
              </p:cNvSpPr>
              <p:nvPr/>
            </p:nvSpPr>
            <p:spPr bwMode="auto">
              <a:xfrm>
                <a:off x="2200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Rectangle 104"/>
              <p:cNvSpPr>
                <a:spLocks noChangeArrowheads="1"/>
              </p:cNvSpPr>
              <p:nvPr/>
            </p:nvSpPr>
            <p:spPr bwMode="auto">
              <a:xfrm>
                <a:off x="2200" y="342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Rectangle 105"/>
              <p:cNvSpPr>
                <a:spLocks noChangeArrowheads="1"/>
              </p:cNvSpPr>
              <p:nvPr/>
            </p:nvSpPr>
            <p:spPr bwMode="auto">
              <a:xfrm>
                <a:off x="2200" y="1978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Rectangle 106"/>
              <p:cNvSpPr>
                <a:spLocks noChangeArrowheads="1"/>
              </p:cNvSpPr>
              <p:nvPr/>
            </p:nvSpPr>
            <p:spPr bwMode="auto">
              <a:xfrm>
                <a:off x="2200" y="1887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000" dirty="0">
                    <a:latin typeface="Calibri" panose="020F0502020204030204" pitchFamily="34" charset="0"/>
                  </a:rPr>
                  <a:t>:</a:t>
                </a:r>
              </a:p>
            </p:txBody>
          </p:sp>
          <p:sp>
            <p:nvSpPr>
              <p:cNvPr id="114" name="Rectangle 107"/>
              <p:cNvSpPr>
                <a:spLocks noChangeArrowheads="1"/>
              </p:cNvSpPr>
              <p:nvPr/>
            </p:nvSpPr>
            <p:spPr bwMode="auto">
              <a:xfrm>
                <a:off x="2200" y="179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Rectangle 108"/>
              <p:cNvSpPr>
                <a:spLocks noChangeArrowheads="1"/>
              </p:cNvSpPr>
              <p:nvPr/>
            </p:nvSpPr>
            <p:spPr bwMode="auto">
              <a:xfrm>
                <a:off x="2200" y="170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Rectangle 109"/>
              <p:cNvSpPr>
                <a:spLocks noChangeArrowheads="1"/>
              </p:cNvSpPr>
              <p:nvPr/>
            </p:nvSpPr>
            <p:spPr bwMode="auto">
              <a:xfrm>
                <a:off x="2200" y="3611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Rectangle 110"/>
              <p:cNvSpPr>
                <a:spLocks noChangeArrowheads="1"/>
              </p:cNvSpPr>
              <p:nvPr/>
            </p:nvSpPr>
            <p:spPr bwMode="auto">
              <a:xfrm>
                <a:off x="2200" y="3611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sz="1000" dirty="0">
                    <a:latin typeface="Calibri" panose="020F0502020204030204" pitchFamily="34" charset="0"/>
                  </a:rPr>
                  <a:t>:</a:t>
                </a:r>
              </a:p>
            </p:txBody>
          </p:sp>
          <p:sp>
            <p:nvSpPr>
              <p:cNvPr id="118" name="Rectangle 111"/>
              <p:cNvSpPr>
                <a:spLocks noChangeArrowheads="1"/>
              </p:cNvSpPr>
              <p:nvPr/>
            </p:nvSpPr>
            <p:spPr bwMode="auto">
              <a:xfrm>
                <a:off x="2200" y="379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Rectangle 112"/>
              <p:cNvSpPr>
                <a:spLocks noChangeArrowheads="1"/>
              </p:cNvSpPr>
              <p:nvPr/>
            </p:nvSpPr>
            <p:spPr bwMode="auto">
              <a:xfrm>
                <a:off x="2200" y="370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13"/>
            <p:cNvGrpSpPr>
              <a:grpSpLocks/>
            </p:cNvGrpSpPr>
            <p:nvPr/>
          </p:nvGrpSpPr>
          <p:grpSpPr bwMode="auto">
            <a:xfrm>
              <a:off x="2396" y="1634"/>
              <a:ext cx="129" cy="2177"/>
              <a:chOff x="1701" y="1888"/>
              <a:chExt cx="129" cy="2177"/>
            </a:xfrm>
          </p:grpSpPr>
          <p:sp>
            <p:nvSpPr>
              <p:cNvPr id="72" name="Rectangle 114"/>
              <p:cNvSpPr>
                <a:spLocks noChangeArrowheads="1"/>
              </p:cNvSpPr>
              <p:nvPr/>
            </p:nvSpPr>
            <p:spPr bwMode="auto">
              <a:xfrm>
                <a:off x="1701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Rectangle 115"/>
              <p:cNvSpPr>
                <a:spLocks noChangeArrowheads="1"/>
              </p:cNvSpPr>
              <p:nvPr/>
            </p:nvSpPr>
            <p:spPr bwMode="auto">
              <a:xfrm>
                <a:off x="1701" y="288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ectangle 116"/>
              <p:cNvSpPr>
                <a:spLocks noChangeArrowheads="1"/>
              </p:cNvSpPr>
              <p:nvPr/>
            </p:nvSpPr>
            <p:spPr bwMode="auto">
              <a:xfrm>
                <a:off x="1701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tangle 117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ectangle 118"/>
              <p:cNvSpPr>
                <a:spLocks noChangeArrowheads="1"/>
              </p:cNvSpPr>
              <p:nvPr/>
            </p:nvSpPr>
            <p:spPr bwMode="auto">
              <a:xfrm>
                <a:off x="1701" y="315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Rectangle 119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Rectangle 120"/>
              <p:cNvSpPr>
                <a:spLocks noChangeArrowheads="1"/>
              </p:cNvSpPr>
              <p:nvPr/>
            </p:nvSpPr>
            <p:spPr bwMode="auto">
              <a:xfrm>
                <a:off x="1701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Rectangle 121"/>
              <p:cNvSpPr>
                <a:spLocks noChangeArrowheads="1"/>
              </p:cNvSpPr>
              <p:nvPr/>
            </p:nvSpPr>
            <p:spPr bwMode="auto">
              <a:xfrm>
                <a:off x="1701" y="343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Rectangle 122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Rectangle 123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Rectangle 124"/>
              <p:cNvSpPr>
                <a:spLocks noChangeArrowheads="1"/>
              </p:cNvSpPr>
              <p:nvPr/>
            </p:nvSpPr>
            <p:spPr bwMode="auto">
              <a:xfrm>
                <a:off x="1701" y="252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Rectangle 125"/>
              <p:cNvSpPr>
                <a:spLocks noChangeArrowheads="1"/>
              </p:cNvSpPr>
              <p:nvPr/>
            </p:nvSpPr>
            <p:spPr bwMode="auto">
              <a:xfrm>
                <a:off x="1701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Rectangle 126"/>
              <p:cNvSpPr>
                <a:spLocks noChangeArrowheads="1"/>
              </p:cNvSpPr>
              <p:nvPr/>
            </p:nvSpPr>
            <p:spPr bwMode="auto">
              <a:xfrm>
                <a:off x="1701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Rectangle 12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Rectangle 128"/>
              <p:cNvSpPr>
                <a:spLocks noChangeArrowheads="1"/>
              </p:cNvSpPr>
              <p:nvPr/>
            </p:nvSpPr>
            <p:spPr bwMode="auto">
              <a:xfrm>
                <a:off x="1701" y="352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Rectangle 129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Rectangle 130"/>
              <p:cNvSpPr>
                <a:spLocks noChangeArrowheads="1"/>
              </p:cNvSpPr>
              <p:nvPr/>
            </p:nvSpPr>
            <p:spPr bwMode="auto">
              <a:xfrm>
                <a:off x="1701" y="2160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Rectangle 131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Rectangle 132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Rectangle 133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134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135"/>
              <p:cNvSpPr>
                <a:spLocks noChangeArrowheads="1"/>
              </p:cNvSpPr>
              <p:nvPr/>
            </p:nvSpPr>
            <p:spPr bwMode="auto">
              <a:xfrm>
                <a:off x="1701" y="3702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136"/>
              <p:cNvSpPr>
                <a:spLocks noChangeArrowheads="1"/>
              </p:cNvSpPr>
              <p:nvPr/>
            </p:nvSpPr>
            <p:spPr bwMode="auto">
              <a:xfrm>
                <a:off x="1701" y="397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137"/>
              <p:cNvSpPr>
                <a:spLocks noChangeArrowheads="1"/>
              </p:cNvSpPr>
              <p:nvPr/>
            </p:nvSpPr>
            <p:spPr bwMode="auto">
              <a:xfrm>
                <a:off x="1701" y="388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" name="Rectangle 138"/>
            <p:cNvSpPr>
              <a:spLocks noChangeArrowheads="1"/>
            </p:cNvSpPr>
            <p:nvPr/>
          </p:nvSpPr>
          <p:spPr bwMode="auto">
            <a:xfrm>
              <a:off x="2527" y="2540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19" name="Rectangle 139"/>
            <p:cNvSpPr>
              <a:spLocks noChangeArrowheads="1"/>
            </p:cNvSpPr>
            <p:nvPr/>
          </p:nvSpPr>
          <p:spPr bwMode="auto">
            <a:xfrm>
              <a:off x="2527" y="2632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0" name="Rectangle 140"/>
            <p:cNvSpPr>
              <a:spLocks noChangeArrowheads="1"/>
            </p:cNvSpPr>
            <p:nvPr/>
          </p:nvSpPr>
          <p:spPr bwMode="auto">
            <a:xfrm>
              <a:off x="2527" y="2722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141"/>
            <p:cNvSpPr>
              <a:spLocks noChangeArrowheads="1"/>
            </p:cNvSpPr>
            <p:nvPr/>
          </p:nvSpPr>
          <p:spPr bwMode="auto">
            <a:xfrm>
              <a:off x="2527" y="2813"/>
              <a:ext cx="129" cy="91"/>
            </a:xfrm>
            <a:prstGeom prst="rect">
              <a:avLst/>
            </a:prstGeom>
            <a:solidFill>
              <a:srgbClr val="800000">
                <a:alpha val="50980"/>
              </a:srgbClr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2" name="Rectangle 142"/>
            <p:cNvSpPr>
              <a:spLocks noChangeArrowheads="1"/>
            </p:cNvSpPr>
            <p:nvPr/>
          </p:nvSpPr>
          <p:spPr bwMode="auto">
            <a:xfrm>
              <a:off x="2527" y="2904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143"/>
            <p:cNvSpPr>
              <a:spLocks noChangeArrowheads="1"/>
            </p:cNvSpPr>
            <p:nvPr/>
          </p:nvSpPr>
          <p:spPr bwMode="auto">
            <a:xfrm>
              <a:off x="2527" y="2994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4" name="Rectangle 144"/>
            <p:cNvSpPr>
              <a:spLocks noChangeArrowheads="1"/>
            </p:cNvSpPr>
            <p:nvPr/>
          </p:nvSpPr>
          <p:spPr bwMode="auto">
            <a:xfrm>
              <a:off x="2527" y="3085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5" name="Rectangle 145"/>
            <p:cNvSpPr>
              <a:spLocks noChangeArrowheads="1"/>
            </p:cNvSpPr>
            <p:nvPr/>
          </p:nvSpPr>
          <p:spPr bwMode="auto">
            <a:xfrm>
              <a:off x="2527" y="3176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6" name="Rectangle 146"/>
            <p:cNvSpPr>
              <a:spLocks noChangeArrowheads="1"/>
            </p:cNvSpPr>
            <p:nvPr/>
          </p:nvSpPr>
          <p:spPr bwMode="auto">
            <a:xfrm>
              <a:off x="2527" y="2450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7" name="Rectangle 147"/>
            <p:cNvSpPr>
              <a:spLocks noChangeArrowheads="1"/>
            </p:cNvSpPr>
            <p:nvPr/>
          </p:nvSpPr>
          <p:spPr bwMode="auto">
            <a:xfrm>
              <a:off x="2527" y="2360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8" name="Rectangle 148"/>
            <p:cNvSpPr>
              <a:spLocks noChangeArrowheads="1"/>
            </p:cNvSpPr>
            <p:nvPr/>
          </p:nvSpPr>
          <p:spPr bwMode="auto">
            <a:xfrm>
              <a:off x="2527" y="2269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29" name="Rectangle 149"/>
            <p:cNvSpPr>
              <a:spLocks noChangeArrowheads="1"/>
            </p:cNvSpPr>
            <p:nvPr/>
          </p:nvSpPr>
          <p:spPr bwMode="auto">
            <a:xfrm>
              <a:off x="2527" y="2178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0" name="Rectangle 150"/>
            <p:cNvSpPr>
              <a:spLocks noChangeArrowheads="1"/>
            </p:cNvSpPr>
            <p:nvPr/>
          </p:nvSpPr>
          <p:spPr bwMode="auto">
            <a:xfrm>
              <a:off x="2527" y="2087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1" name="Rectangle 151"/>
            <p:cNvSpPr>
              <a:spLocks noChangeArrowheads="1"/>
            </p:cNvSpPr>
            <p:nvPr/>
          </p:nvSpPr>
          <p:spPr bwMode="auto">
            <a:xfrm>
              <a:off x="2527" y="1997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2" name="Rectangle 152"/>
            <p:cNvSpPr>
              <a:spLocks noChangeArrowheads="1"/>
            </p:cNvSpPr>
            <p:nvPr/>
          </p:nvSpPr>
          <p:spPr bwMode="auto">
            <a:xfrm>
              <a:off x="2527" y="3267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53"/>
            <p:cNvSpPr>
              <a:spLocks noChangeArrowheads="1"/>
            </p:cNvSpPr>
            <p:nvPr/>
          </p:nvSpPr>
          <p:spPr bwMode="auto">
            <a:xfrm>
              <a:off x="2527" y="3357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54"/>
            <p:cNvSpPr>
              <a:spLocks noChangeArrowheads="1"/>
            </p:cNvSpPr>
            <p:nvPr/>
          </p:nvSpPr>
          <p:spPr bwMode="auto">
            <a:xfrm>
              <a:off x="2527" y="1906"/>
              <a:ext cx="1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155"/>
            <p:cNvSpPr>
              <a:spLocks noChangeArrowheads="1"/>
            </p:cNvSpPr>
            <p:nvPr/>
          </p:nvSpPr>
          <p:spPr bwMode="auto">
            <a:xfrm>
              <a:off x="2527" y="1815"/>
              <a:ext cx="1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156"/>
            <p:cNvSpPr>
              <a:spLocks noChangeArrowheads="1"/>
            </p:cNvSpPr>
            <p:nvPr/>
          </p:nvSpPr>
          <p:spPr bwMode="auto">
            <a:xfrm>
              <a:off x="2527" y="1725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157"/>
            <p:cNvSpPr>
              <a:spLocks noChangeArrowheads="1"/>
            </p:cNvSpPr>
            <p:nvPr/>
          </p:nvSpPr>
          <p:spPr bwMode="auto">
            <a:xfrm>
              <a:off x="2527" y="1634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8" name="Rectangle 158"/>
            <p:cNvSpPr>
              <a:spLocks noChangeArrowheads="1"/>
            </p:cNvSpPr>
            <p:nvPr/>
          </p:nvSpPr>
          <p:spPr bwMode="auto">
            <a:xfrm>
              <a:off x="2527" y="3539"/>
              <a:ext cx="1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159"/>
            <p:cNvSpPr>
              <a:spLocks noChangeArrowheads="1"/>
            </p:cNvSpPr>
            <p:nvPr/>
          </p:nvSpPr>
          <p:spPr bwMode="auto">
            <a:xfrm>
              <a:off x="2527" y="3448"/>
              <a:ext cx="12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40" name="Rectangle 160"/>
            <p:cNvSpPr>
              <a:spLocks noChangeArrowheads="1"/>
            </p:cNvSpPr>
            <p:nvPr/>
          </p:nvSpPr>
          <p:spPr bwMode="auto">
            <a:xfrm>
              <a:off x="2527" y="3720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sp>
          <p:nvSpPr>
            <p:cNvPr id="41" name="Rectangle 161"/>
            <p:cNvSpPr>
              <a:spLocks noChangeArrowheads="1"/>
            </p:cNvSpPr>
            <p:nvPr/>
          </p:nvSpPr>
          <p:spPr bwMode="auto">
            <a:xfrm>
              <a:off x="2527" y="3629"/>
              <a:ext cx="129" cy="9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ja-JP" dirty="0">
                <a:latin typeface="Calibri" panose="020F0502020204030204" pitchFamily="34" charset="0"/>
              </a:endParaRPr>
            </a:p>
          </p:txBody>
        </p:sp>
        <p:grpSp>
          <p:nvGrpSpPr>
            <p:cNvPr id="42" name="Group 162"/>
            <p:cNvGrpSpPr>
              <a:grpSpLocks/>
            </p:cNvGrpSpPr>
            <p:nvPr/>
          </p:nvGrpSpPr>
          <p:grpSpPr bwMode="auto">
            <a:xfrm>
              <a:off x="2660" y="1634"/>
              <a:ext cx="129" cy="2177"/>
              <a:chOff x="1701" y="1888"/>
              <a:chExt cx="129" cy="2177"/>
            </a:xfrm>
          </p:grpSpPr>
          <p:sp>
            <p:nvSpPr>
              <p:cNvPr id="48" name="Rectangle 163"/>
              <p:cNvSpPr>
                <a:spLocks noChangeArrowheads="1"/>
              </p:cNvSpPr>
              <p:nvPr/>
            </p:nvSpPr>
            <p:spPr bwMode="auto">
              <a:xfrm>
                <a:off x="1701" y="279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Rectangle 164"/>
              <p:cNvSpPr>
                <a:spLocks noChangeArrowheads="1"/>
              </p:cNvSpPr>
              <p:nvPr/>
            </p:nvSpPr>
            <p:spPr bwMode="auto">
              <a:xfrm>
                <a:off x="1701" y="288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Rectangle 165"/>
              <p:cNvSpPr>
                <a:spLocks noChangeArrowheads="1"/>
              </p:cNvSpPr>
              <p:nvPr/>
            </p:nvSpPr>
            <p:spPr bwMode="auto">
              <a:xfrm>
                <a:off x="1701" y="2976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Rectangle 166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Rectangle 167"/>
              <p:cNvSpPr>
                <a:spLocks noChangeArrowheads="1"/>
              </p:cNvSpPr>
              <p:nvPr/>
            </p:nvSpPr>
            <p:spPr bwMode="auto">
              <a:xfrm>
                <a:off x="1701" y="315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Rectangle 168"/>
              <p:cNvSpPr>
                <a:spLocks noChangeArrowheads="1"/>
              </p:cNvSpPr>
              <p:nvPr/>
            </p:nvSpPr>
            <p:spPr bwMode="auto">
              <a:xfrm>
                <a:off x="1701" y="324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Rectangle 169"/>
              <p:cNvSpPr>
                <a:spLocks noChangeArrowheads="1"/>
              </p:cNvSpPr>
              <p:nvPr/>
            </p:nvSpPr>
            <p:spPr bwMode="auto">
              <a:xfrm>
                <a:off x="1701" y="333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Rectangle 170"/>
              <p:cNvSpPr>
                <a:spLocks noChangeArrowheads="1"/>
              </p:cNvSpPr>
              <p:nvPr/>
            </p:nvSpPr>
            <p:spPr bwMode="auto">
              <a:xfrm>
                <a:off x="1701" y="3430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Rectangle 171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Rectangle 172"/>
              <p:cNvSpPr>
                <a:spLocks noChangeArrowheads="1"/>
              </p:cNvSpPr>
              <p:nvPr/>
            </p:nvSpPr>
            <p:spPr bwMode="auto">
              <a:xfrm>
                <a:off x="1701" y="261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Rectangle 173"/>
              <p:cNvSpPr>
                <a:spLocks noChangeArrowheads="1"/>
              </p:cNvSpPr>
              <p:nvPr/>
            </p:nvSpPr>
            <p:spPr bwMode="auto">
              <a:xfrm>
                <a:off x="1701" y="252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Rectangle 174"/>
              <p:cNvSpPr>
                <a:spLocks noChangeArrowheads="1"/>
              </p:cNvSpPr>
              <p:nvPr/>
            </p:nvSpPr>
            <p:spPr bwMode="auto">
              <a:xfrm>
                <a:off x="1701" y="2432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Rectangle 175"/>
              <p:cNvSpPr>
                <a:spLocks noChangeArrowheads="1"/>
              </p:cNvSpPr>
              <p:nvPr/>
            </p:nvSpPr>
            <p:spPr bwMode="auto">
              <a:xfrm>
                <a:off x="1701" y="234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Rectangle 17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tangle 177"/>
              <p:cNvSpPr>
                <a:spLocks noChangeArrowheads="1"/>
              </p:cNvSpPr>
              <p:nvPr/>
            </p:nvSpPr>
            <p:spPr bwMode="auto">
              <a:xfrm>
                <a:off x="1701" y="352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Rectangle 178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Rectangle 179"/>
              <p:cNvSpPr>
                <a:spLocks noChangeArrowheads="1"/>
              </p:cNvSpPr>
              <p:nvPr/>
            </p:nvSpPr>
            <p:spPr bwMode="auto">
              <a:xfrm>
                <a:off x="1701" y="2160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Rectangle 180"/>
              <p:cNvSpPr>
                <a:spLocks noChangeArrowheads="1"/>
              </p:cNvSpPr>
              <p:nvPr/>
            </p:nvSpPr>
            <p:spPr bwMode="auto">
              <a:xfrm>
                <a:off x="1701" y="2069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Rectangle 181"/>
              <p:cNvSpPr>
                <a:spLocks noChangeArrowheads="1"/>
              </p:cNvSpPr>
              <p:nvPr/>
            </p:nvSpPr>
            <p:spPr bwMode="auto">
              <a:xfrm>
                <a:off x="1701" y="1979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Rectangle 182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Rectangle 183"/>
              <p:cNvSpPr>
                <a:spLocks noChangeArrowheads="1"/>
              </p:cNvSpPr>
              <p:nvPr/>
            </p:nvSpPr>
            <p:spPr bwMode="auto">
              <a:xfrm>
                <a:off x="1701" y="3793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Rectangle 184"/>
              <p:cNvSpPr>
                <a:spLocks noChangeArrowheads="1"/>
              </p:cNvSpPr>
              <p:nvPr/>
            </p:nvSpPr>
            <p:spPr bwMode="auto">
              <a:xfrm>
                <a:off x="1701" y="3702"/>
                <a:ext cx="12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Rectangle 185"/>
              <p:cNvSpPr>
                <a:spLocks noChangeArrowheads="1"/>
              </p:cNvSpPr>
              <p:nvPr/>
            </p:nvSpPr>
            <p:spPr bwMode="auto">
              <a:xfrm>
                <a:off x="1701" y="3974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Rectangle 186"/>
              <p:cNvSpPr>
                <a:spLocks noChangeArrowheads="1"/>
              </p:cNvSpPr>
              <p:nvPr/>
            </p:nvSpPr>
            <p:spPr bwMode="auto">
              <a:xfrm>
                <a:off x="1701" y="3883"/>
                <a:ext cx="129" cy="91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ja-JP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3" name="Line 187"/>
            <p:cNvSpPr>
              <a:spLocks noChangeShapeType="1"/>
            </p:cNvSpPr>
            <p:nvPr/>
          </p:nvSpPr>
          <p:spPr bwMode="auto">
            <a:xfrm>
              <a:off x="1857" y="1816"/>
              <a:ext cx="1" cy="1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4" name="Line 188"/>
            <p:cNvSpPr>
              <a:spLocks noChangeShapeType="1"/>
            </p:cNvSpPr>
            <p:nvPr/>
          </p:nvSpPr>
          <p:spPr bwMode="auto">
            <a:xfrm>
              <a:off x="2788" y="1816"/>
              <a:ext cx="1" cy="1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5" name="Line 189"/>
            <p:cNvSpPr>
              <a:spLocks noChangeShapeType="1"/>
            </p:cNvSpPr>
            <p:nvPr/>
          </p:nvSpPr>
          <p:spPr bwMode="auto">
            <a:xfrm>
              <a:off x="1856" y="3448"/>
              <a:ext cx="1" cy="1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" name="Line 190"/>
            <p:cNvSpPr>
              <a:spLocks noChangeShapeType="1"/>
            </p:cNvSpPr>
            <p:nvPr/>
          </p:nvSpPr>
          <p:spPr bwMode="auto">
            <a:xfrm>
              <a:off x="2787" y="3448"/>
              <a:ext cx="1" cy="18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7" name="Rectangle 191"/>
            <p:cNvSpPr>
              <a:spLocks noChangeArrowheads="1"/>
            </p:cNvSpPr>
            <p:nvPr/>
          </p:nvSpPr>
          <p:spPr bwMode="auto">
            <a:xfrm>
              <a:off x="1850" y="2178"/>
              <a:ext cx="937" cy="1089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2" name="Line 192"/>
          <p:cNvSpPr>
            <a:spLocks noChangeShapeType="1"/>
          </p:cNvSpPr>
          <p:nvPr/>
        </p:nvSpPr>
        <p:spPr bwMode="auto">
          <a:xfrm>
            <a:off x="3833019" y="2332506"/>
            <a:ext cx="1587" cy="280988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3" name="Line 193"/>
          <p:cNvSpPr>
            <a:spLocks noChangeShapeType="1"/>
          </p:cNvSpPr>
          <p:nvPr/>
        </p:nvSpPr>
        <p:spPr bwMode="auto">
          <a:xfrm>
            <a:off x="5085556" y="2007069"/>
            <a:ext cx="223838" cy="325437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4" name="Line 194"/>
          <p:cNvSpPr>
            <a:spLocks noChangeShapeType="1"/>
          </p:cNvSpPr>
          <p:nvPr/>
        </p:nvSpPr>
        <p:spPr bwMode="auto">
          <a:xfrm>
            <a:off x="4221956" y="1537169"/>
            <a:ext cx="863600" cy="158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5" name="Line 195"/>
          <p:cNvSpPr>
            <a:spLocks noChangeShapeType="1"/>
          </p:cNvSpPr>
          <p:nvPr/>
        </p:nvSpPr>
        <p:spPr bwMode="auto">
          <a:xfrm>
            <a:off x="3369469" y="6067894"/>
            <a:ext cx="452437" cy="1587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6" name="Text Box 196"/>
          <p:cNvSpPr txBox="1">
            <a:spLocks noChangeArrowheads="1"/>
          </p:cNvSpPr>
          <p:nvPr/>
        </p:nvSpPr>
        <p:spPr bwMode="auto">
          <a:xfrm>
            <a:off x="2656086" y="4278978"/>
            <a:ext cx="11668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Frequency</a:t>
            </a:r>
          </a:p>
        </p:txBody>
      </p:sp>
      <p:sp>
        <p:nvSpPr>
          <p:cNvPr id="197" name="Line 197"/>
          <p:cNvSpPr>
            <a:spLocks noChangeShapeType="1"/>
          </p:cNvSpPr>
          <p:nvPr/>
        </p:nvSpPr>
        <p:spPr bwMode="auto">
          <a:xfrm flipH="1">
            <a:off x="5312569" y="2983381"/>
            <a:ext cx="439737" cy="492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8" name="Text Box 198"/>
          <p:cNvSpPr txBox="1">
            <a:spLocks noChangeArrowheads="1"/>
          </p:cNvSpPr>
          <p:nvPr/>
        </p:nvSpPr>
        <p:spPr bwMode="auto">
          <a:xfrm>
            <a:off x="5571331" y="2754781"/>
            <a:ext cx="1019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Resource block</a:t>
            </a:r>
          </a:p>
        </p:txBody>
      </p:sp>
      <p:sp>
        <p:nvSpPr>
          <p:cNvPr id="201" name="Text Box 201"/>
          <p:cNvSpPr txBox="1">
            <a:spLocks noChangeArrowheads="1"/>
          </p:cNvSpPr>
          <p:nvPr/>
        </p:nvSpPr>
        <p:spPr bwMode="auto">
          <a:xfrm>
            <a:off x="3750469" y="6158381"/>
            <a:ext cx="431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i="1" dirty="0">
                <a:solidFill>
                  <a:schemeClr val="bg2"/>
                </a:solidFill>
                <a:latin typeface="Calibri" panose="020F0502020204030204" pitchFamily="34" charset="0"/>
              </a:rPr>
              <a:t>l</a:t>
            </a:r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=0</a:t>
            </a:r>
            <a:endParaRPr lang="en-US" altLang="ja-JP" sz="1200" b="1" i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02" name="Text Box 202"/>
          <p:cNvSpPr txBox="1">
            <a:spLocks noChangeArrowheads="1"/>
          </p:cNvSpPr>
          <p:nvPr/>
        </p:nvSpPr>
        <p:spPr bwMode="auto">
          <a:xfrm>
            <a:off x="5142706" y="6183781"/>
            <a:ext cx="290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i="1" dirty="0">
                <a:solidFill>
                  <a:schemeClr val="bg2"/>
                </a:solidFill>
                <a:latin typeface="Calibri" panose="020F0502020204030204" pitchFamily="34" charset="0"/>
              </a:rPr>
              <a:t>l=6</a:t>
            </a:r>
            <a:endParaRPr lang="en-US" altLang="ja-JP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03" name="Line 227"/>
          <p:cNvSpPr>
            <a:spLocks noChangeShapeType="1"/>
          </p:cNvSpPr>
          <p:nvPr/>
        </p:nvSpPr>
        <p:spPr bwMode="auto">
          <a:xfrm>
            <a:off x="5314156" y="3459631"/>
            <a:ext cx="307975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4" name="Line 228"/>
          <p:cNvSpPr>
            <a:spLocks noChangeShapeType="1"/>
          </p:cNvSpPr>
          <p:nvPr/>
        </p:nvSpPr>
        <p:spPr bwMode="auto">
          <a:xfrm>
            <a:off x="5349081" y="5204294"/>
            <a:ext cx="307975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5" name="Line 229"/>
          <p:cNvSpPr>
            <a:spLocks noChangeShapeType="1"/>
          </p:cNvSpPr>
          <p:nvPr/>
        </p:nvSpPr>
        <p:spPr bwMode="auto">
          <a:xfrm flipV="1">
            <a:off x="5480844" y="3459631"/>
            <a:ext cx="0" cy="17287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lg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6" name="Text Box 230"/>
          <p:cNvSpPr txBox="1">
            <a:spLocks noChangeArrowheads="1"/>
          </p:cNvSpPr>
          <p:nvPr/>
        </p:nvSpPr>
        <p:spPr bwMode="auto">
          <a:xfrm>
            <a:off x="5571331" y="4507381"/>
            <a:ext cx="942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12</a:t>
            </a:r>
            <a:r>
              <a:rPr lang="en-US" altLang="ja-JP" sz="1200" b="1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200" b="1" dirty="0">
                <a:solidFill>
                  <a:schemeClr val="bg2"/>
                </a:solidFill>
                <a:latin typeface="Calibri" panose="020F0502020204030204" pitchFamily="34" charset="0"/>
              </a:rPr>
              <a:t>subcarriers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4363863" y="6278956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400" b="1" dirty="0"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210" name="Rectangle 118"/>
          <p:cNvSpPr>
            <a:spLocks noChangeArrowheads="1"/>
          </p:cNvSpPr>
          <p:nvPr/>
        </p:nvSpPr>
        <p:spPr bwMode="auto">
          <a:xfrm>
            <a:off x="4902201" y="4479524"/>
            <a:ext cx="204788" cy="144463"/>
          </a:xfrm>
          <a:prstGeom prst="rect">
            <a:avLst/>
          </a:prstGeom>
          <a:solidFill>
            <a:srgbClr val="FFCC00"/>
          </a:solidFill>
          <a:ln w="12700">
            <a:solidFill>
              <a:srgbClr val="9933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ja-JP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6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FFT Architecture Review: Memory Based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724400"/>
            <a:ext cx="3048000" cy="129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sz="2000" b="1" dirty="0"/>
              <a:t>Features</a:t>
            </a:r>
          </a:p>
          <a:p>
            <a:r>
              <a:rPr lang="en-US" sz="1600" b="1" dirty="0"/>
              <a:t>Can be programmable</a:t>
            </a:r>
          </a:p>
          <a:p>
            <a:r>
              <a:rPr lang="en-US" sz="1600" b="1" dirty="0"/>
              <a:t>Compact</a:t>
            </a:r>
          </a:p>
          <a:p>
            <a:r>
              <a:rPr lang="en-US" sz="1600" b="1" dirty="0"/>
              <a:t>Typically slow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8737" y="990600"/>
            <a:ext cx="173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Traditional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76800" y="990600"/>
            <a:ext cx="349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Proposed Array Based</a:t>
            </a:r>
            <a:endParaRPr lang="en-US" sz="24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831080" y="4724400"/>
            <a:ext cx="370332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/>
              <a:t>	</a:t>
            </a:r>
            <a:r>
              <a:rPr lang="en-US" sz="2000" b="1" kern="0" dirty="0"/>
              <a:t>Features</a:t>
            </a:r>
            <a:endParaRPr lang="en-US" sz="1800" b="1" kern="0" dirty="0"/>
          </a:p>
          <a:p>
            <a:r>
              <a:rPr lang="en-US" sz="1600" b="1" kern="0" dirty="0"/>
              <a:t>Programmable</a:t>
            </a:r>
          </a:p>
          <a:p>
            <a:r>
              <a:rPr lang="en-US" sz="1600" b="1" kern="0" dirty="0"/>
              <a:t>Simple</a:t>
            </a:r>
          </a:p>
          <a:p>
            <a:r>
              <a:rPr lang="en-US" sz="1600" b="1" kern="0" dirty="0"/>
              <a:t>Faster than pipelined FFTs</a:t>
            </a:r>
          </a:p>
          <a:p>
            <a:r>
              <a:rPr lang="en-US" sz="1600" b="1" kern="0" dirty="0"/>
              <a:t>Scalable</a:t>
            </a:r>
          </a:p>
          <a:p>
            <a:r>
              <a:rPr lang="en-US" sz="1600" b="1" kern="0" dirty="0"/>
              <a:t>Higher SQNR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1" y="1405348"/>
            <a:ext cx="8146901" cy="3166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Matrix Form DFT (16-Point DFT)</a:t>
            </a:r>
            <a:endParaRPr lang="en-US" altLang="en-US" b="1" dirty="0"/>
          </a:p>
        </p:txBody>
      </p:sp>
      <p:pic>
        <p:nvPicPr>
          <p:cNvPr id="140294" name="Picture 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3412"/>
            <a:ext cx="4338638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8" name="Picture 1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966912"/>
            <a:ext cx="10033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09" name="Picture 10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66912"/>
            <a:ext cx="355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1900" y="1076980"/>
            <a:ext cx="6777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/>
              <a:t>Z                =                C                         X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3657600" y="6022200"/>
            <a:ext cx="94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W=e</a:t>
            </a:r>
            <a:r>
              <a:rPr lang="en-US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l-GR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6040714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After Some “base-4” Transformations</a:t>
            </a:r>
            <a:br>
              <a:rPr lang="en-US" altLang="en-US" b="1" dirty="0"/>
            </a:br>
            <a:r>
              <a:rPr lang="en-US" altLang="en-US" b="1" dirty="0"/>
              <a:t>(</a:t>
            </a:r>
            <a:r>
              <a:rPr lang="en-US" altLang="en-US" b="1" i="1" dirty="0"/>
              <a:t>N</a:t>
            </a:r>
            <a:r>
              <a:rPr lang="en-US" altLang="en-US" b="1" dirty="0"/>
              <a:t>=16)</a:t>
            </a:r>
            <a:endParaRPr lang="en-US" altLang="en-US" dirty="0"/>
          </a:p>
        </p:txBody>
      </p:sp>
      <p:graphicFrame>
        <p:nvGraphicFramePr>
          <p:cNvPr id="106293" name="Object 8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8768"/>
              </p:ext>
            </p:extLst>
          </p:nvPr>
        </p:nvGraphicFramePr>
        <p:xfrm>
          <a:off x="1676400" y="1981200"/>
          <a:ext cx="5207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94" name="Equation" r:id="rId3" imgW="5206680" imgH="2133360" progId="Equation.DSMT4">
                  <p:embed/>
                </p:oleObj>
              </mc:Choice>
              <mc:Fallback>
                <p:oleObj name="Equation" r:id="rId3" imgW="520668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5207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94" name="Text Box 822"/>
          <p:cNvSpPr txBox="1">
            <a:spLocks noChangeArrowheads="1"/>
          </p:cNvSpPr>
          <p:nvPr/>
        </p:nvSpPr>
        <p:spPr bwMode="auto">
          <a:xfrm>
            <a:off x="5078412" y="4953000"/>
            <a:ext cx="25415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 i="1" dirty="0"/>
              <a:t>“  ”</a:t>
            </a:r>
            <a:r>
              <a:rPr lang="en-US" altLang="en-US" sz="1800" b="0" dirty="0"/>
              <a:t>= </a:t>
            </a:r>
            <a:r>
              <a:rPr lang="en-US" altLang="en-US" sz="1600" dirty="0"/>
              <a:t>element by element</a:t>
            </a:r>
          </a:p>
          <a:p>
            <a:r>
              <a:rPr lang="en-US" altLang="en-US" sz="1600" dirty="0"/>
              <a:t>         multiply</a:t>
            </a:r>
            <a:endParaRPr lang="en-US" altLang="en-US" sz="1800" b="0" dirty="0"/>
          </a:p>
        </p:txBody>
      </p:sp>
      <p:graphicFrame>
        <p:nvGraphicFramePr>
          <p:cNvPr id="106295" name="Object 8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84111"/>
              </p:ext>
            </p:extLst>
          </p:nvPr>
        </p:nvGraphicFramePr>
        <p:xfrm>
          <a:off x="5257800" y="5069005"/>
          <a:ext cx="125413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95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69005"/>
                        <a:ext cx="125413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20800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.pot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97 Office\Templates\Presentation Designs\Contemporary.pot</Template>
  <TotalTime>37739</TotalTime>
  <Words>738</Words>
  <Application>Microsoft Office PowerPoint</Application>
  <PresentationFormat>Letter Paper (8.5x11 in)</PresentationFormat>
  <Paragraphs>293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Cambria Math</vt:lpstr>
      <vt:lpstr>Helvetica</vt:lpstr>
      <vt:lpstr>Times New Roman</vt:lpstr>
      <vt:lpstr>Contemporary.pot</vt:lpstr>
      <vt:lpstr>Equation</vt:lpstr>
      <vt:lpstr>Efficient Circuit Architecture and FPGA Implementation for LTE Single Carrier FDMA DFT</vt:lpstr>
      <vt:lpstr>Outline </vt:lpstr>
      <vt:lpstr>Motivation</vt:lpstr>
      <vt:lpstr>FPGA Design Goals</vt:lpstr>
      <vt:lpstr>LTE Uplink: Single Carrier FDMA</vt:lpstr>
      <vt:lpstr>LTE Resource Block</vt:lpstr>
      <vt:lpstr>FFT Architecture Review: Memory Based</vt:lpstr>
      <vt:lpstr>Matrix Form DFT (16-Point DFT)</vt:lpstr>
      <vt:lpstr>After Some “base-4” Transformations (N=16)</vt:lpstr>
      <vt:lpstr>New FFT Matrix Form</vt:lpstr>
      <vt:lpstr>“Base-b” FFT Architecture </vt:lpstr>
      <vt:lpstr>Circuit Array DFT Example</vt:lpstr>
      <vt:lpstr>Programmability</vt:lpstr>
      <vt:lpstr>FPGA Circuit Usage Comparisons: Altera</vt:lpstr>
      <vt:lpstr>FPGA Circuit Usage Comparisons: Xilinx</vt:lpstr>
      <vt:lpstr>Conclusion: Better SC-FDMA FFTs are Possible for FPGA Hardware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Status or Progress</dc:title>
  <dc:creator>Dr. J. Greg Nash</dc:creator>
  <cp:lastModifiedBy>Greg Nash</cp:lastModifiedBy>
  <cp:revision>743</cp:revision>
  <cp:lastPrinted>2014-02-02T02:30:34Z</cp:lastPrinted>
  <dcterms:created xsi:type="dcterms:W3CDTF">1995-06-02T21:43:34Z</dcterms:created>
  <dcterms:modified xsi:type="dcterms:W3CDTF">2016-08-22T04:09:48Z</dcterms:modified>
</cp:coreProperties>
</file>